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58" r:id="rId8"/>
    <p:sldId id="267" r:id="rId9"/>
  </p:sldIdLst>
  <p:sldSz cx="18288000" cy="10287000"/>
  <p:notesSz cx="6858000" cy="9144000"/>
  <p:embeddedFontLst>
    <p:embeddedFont>
      <p:font typeface="Open Sans" panose="020B0604020202020204" charset="0"/>
      <p:regular r:id="rId10"/>
    </p:embeddedFont>
    <p:embeddedFont>
      <p:font typeface="Open Sans Light" panose="020B0604020202020204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omfortaa Light Bold" panose="020B0604020202020204" charset="0"/>
      <p:regular r:id="rId19"/>
    </p:embeddedFont>
    <p:embeddedFont>
      <p:font typeface="Comfortaa Light" panose="020B0604020202020204" charset="0"/>
      <p:regular r:id="rId20"/>
    </p:embeddedFont>
    <p:embeddedFont>
      <p:font typeface="Open Sans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A32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586" autoAdjust="0"/>
  </p:normalViewPr>
  <p:slideViewPr>
    <p:cSldViewPr>
      <p:cViewPr varScale="1">
        <p:scale>
          <a:sx n="41" d="100"/>
          <a:sy n="41" d="100"/>
        </p:scale>
        <p:origin x="28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4a"/><Relationship Id="rId16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hyperlink" Target="https://ddp.gr/" TargetMode="Externa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4a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3.m4a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video" Target="../media/media4.mp4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2" Type="http://schemas.microsoft.com/office/2007/relationships/media" Target="../media/media4.mp4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0.png"/><Relationship Id="rId5" Type="http://schemas.openxmlformats.org/officeDocument/2006/relationships/audio" Target="../media/media5.m4a"/><Relationship Id="rId10" Type="http://schemas.openxmlformats.org/officeDocument/2006/relationships/image" Target="../media/image19.png"/><Relationship Id="rId4" Type="http://schemas.microsoft.com/office/2007/relationships/media" Target="../media/media5.m4a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0.png"/><Relationship Id="rId3" Type="http://schemas.openxmlformats.org/officeDocument/2006/relationships/video" Target="../media/media6.mp4"/><Relationship Id="rId7" Type="http://schemas.openxmlformats.org/officeDocument/2006/relationships/audio" Target="../media/media8.m4a"/><Relationship Id="rId12" Type="http://schemas.openxmlformats.org/officeDocument/2006/relationships/image" Target="../media/image8.png"/><Relationship Id="rId2" Type="http://schemas.microsoft.com/office/2007/relationships/media" Target="../media/media6.mp4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2.xml"/><Relationship Id="rId6" Type="http://schemas.microsoft.com/office/2007/relationships/media" Target="../media/media8.m4a"/><Relationship Id="rId11" Type="http://schemas.openxmlformats.org/officeDocument/2006/relationships/image" Target="../media/image19.png"/><Relationship Id="rId5" Type="http://schemas.openxmlformats.org/officeDocument/2006/relationships/video" Target="../media/media7.mp4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microsoft.com/office/2007/relationships/media" Target="../media/media7.mp4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0.m4a"/><Relationship Id="rId7" Type="http://schemas.openxmlformats.org/officeDocument/2006/relationships/image" Target="../media/image13.png"/><Relationship Id="rId12" Type="http://schemas.openxmlformats.org/officeDocument/2006/relationships/image" Target="../media/image1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10.m4a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2.m4a"/><Relationship Id="rId7" Type="http://schemas.openxmlformats.org/officeDocument/2006/relationships/image" Target="../media/image3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2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audio" Target="../media/media12.m4a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8.png"/><Relationship Id="rId3" Type="http://schemas.openxmlformats.org/officeDocument/2006/relationships/video" Target="../media/media13.mp4"/><Relationship Id="rId7" Type="http://schemas.openxmlformats.org/officeDocument/2006/relationships/audio" Target="../media/media15.m4a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microsoft.com/office/2007/relationships/media" Target="../media/media13.mp4"/><Relationship Id="rId16" Type="http://schemas.openxmlformats.org/officeDocument/2006/relationships/image" Target="../media/image30.png"/><Relationship Id="rId1" Type="http://schemas.openxmlformats.org/officeDocument/2006/relationships/themeOverride" Target="../theme/themeOverride3.xml"/><Relationship Id="rId6" Type="http://schemas.microsoft.com/office/2007/relationships/media" Target="../media/media15.m4a"/><Relationship Id="rId11" Type="http://schemas.openxmlformats.org/officeDocument/2006/relationships/image" Target="../media/image19.png"/><Relationship Id="rId5" Type="http://schemas.openxmlformats.org/officeDocument/2006/relationships/video" Target="../media/media14.mp4"/><Relationship Id="rId1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microsoft.com/office/2007/relationships/media" Target="../media/media14.mp4"/><Relationship Id="rId9" Type="http://schemas.openxmlformats.org/officeDocument/2006/relationships/image" Target="../media/image3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hyperlink" Target="https://www.facebook.com/ddp.gr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2" Type="http://schemas.openxmlformats.org/officeDocument/2006/relationships/audio" Target="../media/media16.m4a"/><Relationship Id="rId16" Type="http://schemas.openxmlformats.org/officeDocument/2006/relationships/image" Target="../media/image11.png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5" Type="http://schemas.openxmlformats.org/officeDocument/2006/relationships/hyperlink" Target="https://www.instagram.com/ncr_network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1.png"/><Relationship Id="rId9" Type="http://schemas.openxmlformats.org/officeDocument/2006/relationships/image" Target="../media/image3.png"/><Relationship Id="rId14" Type="http://schemas.openxmlformats.org/officeDocument/2006/relationships/hyperlink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0126" y="1949918"/>
            <a:ext cx="17247749" cy="58067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645626" y="-1577941"/>
            <a:ext cx="4244497" cy="43738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778965" y="6221470"/>
            <a:ext cx="3382762" cy="33827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035369" y="2795889"/>
            <a:ext cx="3778135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98318" y="9443477"/>
            <a:ext cx="3382762" cy="338276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930411" y="7393547"/>
            <a:ext cx="726227" cy="726227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2B2B2B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656639" y="8765300"/>
            <a:ext cx="2222472" cy="24205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12416" y="7712963"/>
            <a:ext cx="1936299" cy="2104673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933114" y="8984989"/>
            <a:ext cx="10421771" cy="458488"/>
            <a:chOff x="0" y="0"/>
            <a:chExt cx="12990617" cy="571500"/>
          </a:xfrm>
        </p:grpSpPr>
        <p:sp>
          <p:nvSpPr>
            <p:cNvPr id="12" name="Freeform 12"/>
            <p:cNvSpPr/>
            <p:nvPr/>
          </p:nvSpPr>
          <p:spPr>
            <a:xfrm>
              <a:off x="0" y="255270"/>
              <a:ext cx="12990617" cy="69850"/>
            </a:xfrm>
            <a:custGeom>
              <a:avLst/>
              <a:gdLst/>
              <a:ahLst/>
              <a:cxnLst/>
              <a:rect l="l" t="t" r="r" b="b"/>
              <a:pathLst>
                <a:path w="12990617" h="69850">
                  <a:moveTo>
                    <a:pt x="1269978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2990617" y="69850"/>
                  </a:lnTo>
                  <a:lnTo>
                    <a:pt x="12990617" y="0"/>
                  </a:lnTo>
                  <a:close/>
                </a:path>
              </a:pathLst>
            </a:custGeom>
            <a:solidFill>
              <a:srgbClr val="7FFF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682416">
            <a:off x="15665808" y="2475752"/>
            <a:ext cx="2363597" cy="22174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203832" y="608974"/>
            <a:ext cx="1098809" cy="1078831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4519396" y="6474065"/>
            <a:ext cx="2624358" cy="2740168"/>
            <a:chOff x="0" y="0"/>
            <a:chExt cx="3499144" cy="3653557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0"/>
              <a:ext cx="3499144" cy="323829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4"/>
            <a:srcRect l="36707" t="81874" r="32592"/>
            <a:stretch>
              <a:fillRect/>
            </a:stretch>
          </p:blipFill>
          <p:spPr>
            <a:xfrm>
              <a:off x="722802" y="2880411"/>
              <a:ext cx="1532373" cy="773147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3536774" y="9405377"/>
            <a:ext cx="11561544" cy="35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6"/>
              </a:lnSpc>
            </a:pPr>
            <a:r>
              <a:rPr lang="en-US" sz="2154" dirty="0">
                <a:solidFill>
                  <a:srgbClr val="000000"/>
                </a:solidFill>
                <a:latin typeface="Open Sans Light"/>
              </a:rPr>
              <a:t> 11Β </a:t>
            </a:r>
            <a:r>
              <a:rPr lang="en-US" sz="2154" dirty="0" err="1">
                <a:solidFill>
                  <a:srgbClr val="000000"/>
                </a:solidFill>
                <a:latin typeface="Open Sans Light"/>
              </a:rPr>
              <a:t>Αλκαμένους</a:t>
            </a:r>
            <a:r>
              <a:rPr lang="en-US" sz="2154" dirty="0">
                <a:solidFill>
                  <a:srgbClr val="000000"/>
                </a:solidFill>
                <a:latin typeface="Open Sans Light"/>
              </a:rPr>
              <a:t>, 10439,  </a:t>
            </a:r>
            <a:r>
              <a:rPr lang="en-US" sz="2154" dirty="0" err="1">
                <a:solidFill>
                  <a:srgbClr val="000000"/>
                </a:solidFill>
                <a:latin typeface="Open Sans Light"/>
              </a:rPr>
              <a:t>Αθήνα</a:t>
            </a:r>
            <a:r>
              <a:rPr lang="en-US" sz="2154" dirty="0">
                <a:solidFill>
                  <a:srgbClr val="000000"/>
                </a:solidFill>
                <a:latin typeface="Open Sans Light"/>
              </a:rPr>
              <a:t> | </a:t>
            </a:r>
            <a:r>
              <a:rPr lang="en-US" sz="2154" dirty="0" err="1">
                <a:solidFill>
                  <a:srgbClr val="000000"/>
                </a:solidFill>
                <a:latin typeface="Open Sans Light"/>
              </a:rPr>
              <a:t>Τηλ</a:t>
            </a:r>
            <a:r>
              <a:rPr lang="en-US" sz="2154" dirty="0">
                <a:solidFill>
                  <a:srgbClr val="000000"/>
                </a:solidFill>
                <a:latin typeface="Open Sans Light"/>
              </a:rPr>
              <a:t>: +30 2108846590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916065" y="8494745"/>
            <a:ext cx="4455870" cy="534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spc="316" dirty="0" smtClean="0">
                <a:solidFill>
                  <a:srgbClr val="000000"/>
                </a:solidFill>
                <a:latin typeface="Open Sans Light"/>
                <a:hlinkClick r:id="rId15"/>
              </a:rPr>
              <a:t>https://ddp.gr/</a:t>
            </a:r>
            <a:endParaRPr lang="en-US" sz="3200" b="1" spc="316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686210" y="7163784"/>
            <a:ext cx="2290731" cy="108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3"/>
              </a:lnSpc>
              <a:spcBef>
                <a:spcPct val="0"/>
              </a:spcBef>
            </a:pPr>
            <a:r>
              <a:rPr lang="en-US" sz="2052">
                <a:solidFill>
                  <a:srgbClr val="FFFFFF"/>
                </a:solidFill>
                <a:latin typeface="Comfortaa Light"/>
              </a:rPr>
              <a:t>«Έμαθα ότι μπορώ να ονειρεύομαι».</a:t>
            </a:r>
          </a:p>
        </p:txBody>
      </p:sp>
      <p:pic>
        <p:nvPicPr>
          <p:cNvPr id="31" name="Ήχος 3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65700" y="9664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06">
        <p:fade/>
      </p:transition>
    </mc:Choice>
    <mc:Fallback>
      <p:transition spd="med" advTm="51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01318" y="-822725"/>
            <a:ext cx="444624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662681" y="-1121142"/>
            <a:ext cx="3382762" cy="33827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alphaModFix amt="61000"/>
          </a:blip>
          <a:srcRect/>
          <a:stretch>
            <a:fillRect/>
          </a:stretch>
        </p:blipFill>
        <p:spPr>
          <a:xfrm>
            <a:off x="-662681" y="9319266"/>
            <a:ext cx="5459912" cy="59464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alphaModFix amt="53000"/>
          </a:blip>
          <a:srcRect/>
          <a:stretch>
            <a:fillRect/>
          </a:stretch>
        </p:blipFill>
        <p:spPr>
          <a:xfrm rot="-1999167">
            <a:off x="17133678" y="-1709418"/>
            <a:ext cx="3778135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274658" y="3372625"/>
            <a:ext cx="2763053" cy="1643795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21175" y="8782682"/>
            <a:ext cx="1466825" cy="1447109"/>
          </a:xfrm>
          <a:prstGeom prst="rect">
            <a:avLst/>
          </a:prstGeom>
        </p:spPr>
      </p:pic>
      <p:pic>
        <p:nvPicPr>
          <p:cNvPr id="2" name="video-16060382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4440" y="973214"/>
            <a:ext cx="14514873" cy="8346052"/>
          </a:xfrm>
          <a:prstGeom prst="rect">
            <a:avLst/>
          </a:prstGeom>
        </p:spPr>
      </p:pic>
      <p:pic>
        <p:nvPicPr>
          <p:cNvPr id="19" name="Ήχος 1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665700" y="966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37">
        <p:fade/>
      </p:transition>
    </mc:Choice>
    <mc:Fallback xmlns="">
      <p:transition spd="med" advTm="14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17043" y="-2825214"/>
            <a:ext cx="3853914" cy="3853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alphaModFix amt="61000"/>
          </a:blip>
          <a:srcRect/>
          <a:stretch>
            <a:fillRect/>
          </a:stretch>
        </p:blipFill>
        <p:spPr>
          <a:xfrm>
            <a:off x="8351912" y="9391972"/>
            <a:ext cx="3778135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alphaModFix amt="53000"/>
          </a:blip>
          <a:srcRect/>
          <a:stretch>
            <a:fillRect/>
          </a:stretch>
        </p:blipFill>
        <p:spPr>
          <a:xfrm>
            <a:off x="16587088" y="-626740"/>
            <a:ext cx="377813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190051" y="-1527845"/>
            <a:ext cx="3382762" cy="33827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117870" y="678857"/>
            <a:ext cx="1936299" cy="210467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21096" y="7375748"/>
            <a:ext cx="2944411" cy="3200447"/>
          </a:xfrm>
          <a:prstGeom prst="rect">
            <a:avLst/>
          </a:prstGeom>
        </p:spPr>
      </p:pic>
      <p:pic>
        <p:nvPicPr>
          <p:cNvPr id="41" name="Εικόνα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89381" y="8835073"/>
            <a:ext cx="1469263" cy="1450974"/>
          </a:xfrm>
          <a:prstGeom prst="rect">
            <a:avLst/>
          </a:prstGeom>
        </p:spPr>
      </p:pic>
      <p:pic>
        <p:nvPicPr>
          <p:cNvPr id="2" name="video-160709605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7791" y="1045348"/>
            <a:ext cx="14375851" cy="7986584"/>
          </a:xfrm>
          <a:prstGeom prst="rect">
            <a:avLst/>
          </a:prstGeom>
        </p:spPr>
      </p:pic>
      <p:pic>
        <p:nvPicPr>
          <p:cNvPr id="5" name="Ήχος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665700" y="9664700"/>
            <a:ext cx="406400" cy="4064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8149">
        <p:fade/>
      </p:transition>
    </mc:Choice>
    <mc:Fallback xmlns="">
      <p:transition spd="med" advTm="81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28" objId="2"/>
        <p14:triggerEvt type="onClick" time="328" objId="2"/>
        <p14:stopEvt time="7627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9">
            <a:alphaModFix amt="61000"/>
          </a:blip>
          <a:srcRect/>
          <a:stretch>
            <a:fillRect/>
          </a:stretch>
        </p:blipFill>
        <p:spPr>
          <a:xfrm>
            <a:off x="7359219" y="9716773"/>
            <a:ext cx="3778135" cy="41148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>
            <a:alphaModFix amt="53000"/>
          </a:blip>
          <a:srcRect/>
          <a:stretch>
            <a:fillRect/>
          </a:stretch>
        </p:blipFill>
        <p:spPr>
          <a:xfrm>
            <a:off x="16587088" y="-626740"/>
            <a:ext cx="3778135" cy="41148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190051" y="-1527845"/>
            <a:ext cx="3382762" cy="3382762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663168" y="8025392"/>
            <a:ext cx="3382762" cy="3382762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117870" y="678857"/>
            <a:ext cx="1936299" cy="210467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577650" y="6871692"/>
            <a:ext cx="1936299" cy="210467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163536"/>
            <a:ext cx="1098809" cy="1078831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4663294" y="6134125"/>
            <a:ext cx="2695925" cy="24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00"/>
              </a:lnSpc>
              <a:spcBef>
                <a:spcPct val="0"/>
              </a:spcBef>
            </a:pPr>
            <a:r>
              <a:rPr lang="en-US" sz="1400" dirty="0" smtClean="0">
                <a:solidFill>
                  <a:srgbClr val="2B2B2B"/>
                </a:solidFill>
                <a:latin typeface="Open Sans"/>
              </a:rPr>
              <a:t>.</a:t>
            </a:r>
            <a:endParaRPr lang="en-US" sz="1400" dirty="0">
              <a:solidFill>
                <a:srgbClr val="2B2B2B"/>
              </a:solidFill>
              <a:latin typeface="Open Sans"/>
            </a:endParaRPr>
          </a:p>
        </p:txBody>
      </p:sp>
      <p:pic>
        <p:nvPicPr>
          <p:cNvPr id="42" name="Εικόνα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12483" y="8820527"/>
            <a:ext cx="1469263" cy="1450974"/>
          </a:xfrm>
          <a:prstGeom prst="rect">
            <a:avLst/>
          </a:prstGeom>
        </p:spPr>
      </p:pic>
      <p:pic>
        <p:nvPicPr>
          <p:cNvPr id="2" name="video-160621721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93297" y="593964"/>
            <a:ext cx="5069777" cy="9037429"/>
          </a:xfrm>
          <a:prstGeom prst="rect">
            <a:avLst/>
          </a:prstGeom>
        </p:spPr>
      </p:pic>
      <p:pic>
        <p:nvPicPr>
          <p:cNvPr id="3" name="video-160707619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497723" y="593964"/>
            <a:ext cx="5294784" cy="9068298"/>
          </a:xfrm>
          <a:prstGeom prst="rect">
            <a:avLst/>
          </a:prstGeom>
        </p:spPr>
      </p:pic>
      <p:pic>
        <p:nvPicPr>
          <p:cNvPr id="7" name="Ήχος 6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65700" y="9664700"/>
            <a:ext cx="406400" cy="4064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77741">
        <p:fade/>
      </p:transition>
    </mc:Choice>
    <mc:Fallback xmlns="">
      <p:transition spd="med" advTm="77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59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9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35" objId="2"/>
        <p14:triggerEvt type="onClick" time="735" objId="2"/>
        <p14:playEvt time="21995" objId="3"/>
        <p14:triggerEvt type="onClick" time="21995" objId="3"/>
        <p14:stopEvt time="22378" objId="2"/>
        <p14:stopEvt time="77741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793104" y="7894403"/>
            <a:ext cx="2217046" cy="22170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90051" y="-1527845"/>
            <a:ext cx="3382762" cy="33827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13183" y="-1769268"/>
            <a:ext cx="5592463" cy="60908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711444" y="522134"/>
            <a:ext cx="1936299" cy="21046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5682416">
            <a:off x="-772922" y="6465743"/>
            <a:ext cx="2363597" cy="2217484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18737" y="8810512"/>
            <a:ext cx="1469263" cy="1450974"/>
          </a:xfrm>
          <a:prstGeom prst="rect">
            <a:avLst/>
          </a:prstGeom>
        </p:spPr>
      </p:pic>
      <p:pic>
        <p:nvPicPr>
          <p:cNvPr id="4" name="received_377292590229327_00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10857" y="927017"/>
            <a:ext cx="14569147" cy="8377259"/>
          </a:xfrm>
          <a:prstGeom prst="rect">
            <a:avLst/>
          </a:prstGeom>
        </p:spPr>
      </p:pic>
      <p:pic>
        <p:nvPicPr>
          <p:cNvPr id="9" name="Ήχος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665700" y="966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39">
        <p:fade/>
      </p:transition>
    </mc:Choice>
    <mc:Fallback xmlns="">
      <p:transition spd="med" advTm="73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4" objId="4"/>
        <p14:triggerEvt type="onClick" time="354" objId="4"/>
        <p14:stopEvt time="6943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97160" y="6772798"/>
            <a:ext cx="4446248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27074" y="-473124"/>
            <a:ext cx="3382762" cy="33827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alphaModFix amt="53000"/>
          </a:blip>
          <a:srcRect/>
          <a:stretch>
            <a:fillRect/>
          </a:stretch>
        </p:blipFill>
        <p:spPr>
          <a:xfrm>
            <a:off x="17021148" y="-191959"/>
            <a:ext cx="3457947" cy="3766081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13547" y="8799201"/>
            <a:ext cx="1469263" cy="1450974"/>
          </a:xfrm>
          <a:prstGeom prst="rect">
            <a:avLst/>
          </a:prstGeom>
        </p:spPr>
      </p:pic>
      <p:pic>
        <p:nvPicPr>
          <p:cNvPr id="4" name="video-16072402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27176" y="751012"/>
            <a:ext cx="14811468" cy="8516595"/>
          </a:xfrm>
          <a:prstGeom prst="rect">
            <a:avLst/>
          </a:prstGeom>
        </p:spPr>
      </p:pic>
      <p:pic>
        <p:nvPicPr>
          <p:cNvPr id="7" name="Ήχος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665700" y="966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065">
        <p:fade/>
      </p:transition>
    </mc:Choice>
    <mc:Fallback xmlns="">
      <p:transition spd="med" advTm="190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9" objId="4"/>
        <p14:triggerEvt type="onClick" time="249" objId="4"/>
        <p14:stopEvt time="19065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17040" y="5620284"/>
            <a:ext cx="2093699" cy="20936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415533" y="-185092"/>
            <a:ext cx="4266790" cy="42667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8613" y="8239844"/>
            <a:ext cx="2338407" cy="25467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919629" y="2895327"/>
            <a:ext cx="2261513" cy="24581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705128">
            <a:off x="238911" y="461366"/>
            <a:ext cx="1181799" cy="1108742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5400000">
            <a:off x="-2801367" y="4468022"/>
            <a:ext cx="7720841" cy="458488"/>
            <a:chOff x="0" y="0"/>
            <a:chExt cx="9623939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9623939" cy="69850"/>
            </a:xfrm>
            <a:custGeom>
              <a:avLst/>
              <a:gdLst/>
              <a:ahLst/>
              <a:cxnLst/>
              <a:rect l="l" t="t" r="r" b="b"/>
              <a:pathLst>
                <a:path w="9623939" h="69850">
                  <a:moveTo>
                    <a:pt x="933310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9623939" y="69850"/>
                  </a:lnTo>
                  <a:lnTo>
                    <a:pt x="9623939" y="0"/>
                  </a:lnTo>
                  <a:close/>
                </a:path>
              </a:pathLst>
            </a:custGeom>
            <a:solidFill>
              <a:srgbClr val="FFD9E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989541" y="4586923"/>
            <a:ext cx="1768532" cy="1636697"/>
          </a:xfrm>
          <a:prstGeom prst="rect">
            <a:avLst/>
          </a:prstGeom>
        </p:spPr>
      </p:pic>
      <p:pic>
        <p:nvPicPr>
          <p:cNvPr id="23" name="Εικόνα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814296" y="8809560"/>
            <a:ext cx="1469263" cy="1450974"/>
          </a:xfrm>
          <a:prstGeom prst="rect">
            <a:avLst/>
          </a:prstGeom>
        </p:spPr>
      </p:pic>
      <p:pic>
        <p:nvPicPr>
          <p:cNvPr id="4" name="video-1607283195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15322" y="425525"/>
            <a:ext cx="5296630" cy="9441818"/>
          </a:xfrm>
          <a:prstGeom prst="rect">
            <a:avLst/>
          </a:prstGeom>
        </p:spPr>
      </p:pic>
      <p:pic>
        <p:nvPicPr>
          <p:cNvPr id="7" name="video-1607283251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02691" y="396624"/>
            <a:ext cx="5312842" cy="9470719"/>
          </a:xfrm>
          <a:prstGeom prst="rect">
            <a:avLst/>
          </a:prstGeom>
        </p:spPr>
      </p:pic>
      <p:pic>
        <p:nvPicPr>
          <p:cNvPr id="17" name="Ήχος 16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65700" y="9664700"/>
            <a:ext cx="406400" cy="4064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52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0909" y="-145831"/>
            <a:ext cx="3982229" cy="10854397"/>
            <a:chOff x="0" y="0"/>
            <a:chExt cx="1347075" cy="36717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7075" cy="3671734"/>
            </a:xfrm>
            <a:custGeom>
              <a:avLst/>
              <a:gdLst/>
              <a:ahLst/>
              <a:cxnLst/>
              <a:rect l="l" t="t" r="r" b="b"/>
              <a:pathLst>
                <a:path w="1347075" h="3671734">
                  <a:moveTo>
                    <a:pt x="0" y="0"/>
                  </a:moveTo>
                  <a:lnTo>
                    <a:pt x="1347075" y="0"/>
                  </a:lnTo>
                  <a:lnTo>
                    <a:pt x="1347075" y="3671734"/>
                  </a:lnTo>
                  <a:lnTo>
                    <a:pt x="0" y="3671734"/>
                  </a:lnTo>
                  <a:close/>
                </a:path>
              </a:pathLst>
            </a:custGeom>
            <a:solidFill>
              <a:srgbClr val="7FFF0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669543">
            <a:off x="6913457" y="-978893"/>
            <a:ext cx="12963662" cy="11997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821067">
            <a:off x="2372898" y="3466931"/>
            <a:ext cx="4018548" cy="39966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7546" t="25915" r="75690" b="25102"/>
          <a:stretch>
            <a:fillRect/>
          </a:stretch>
        </p:blipFill>
        <p:spPr>
          <a:xfrm>
            <a:off x="3615986" y="4711518"/>
            <a:ext cx="1532371" cy="150745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019175"/>
            <a:ext cx="13818708" cy="772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52"/>
              </a:lnSpc>
            </a:pPr>
            <a:r>
              <a:rPr lang="en-US" sz="5043" dirty="0" err="1">
                <a:solidFill>
                  <a:srgbClr val="2B2B2B"/>
                </a:solidFill>
                <a:latin typeface="Comfortaa Light Bold"/>
              </a:rPr>
              <a:t>Έλα</a:t>
            </a:r>
            <a:r>
              <a:rPr lang="en-US" sz="5043" dirty="0">
                <a:solidFill>
                  <a:srgbClr val="2B2B2B"/>
                </a:solidFill>
                <a:latin typeface="Comfortaa Light Bold"/>
              </a:rPr>
              <a:t> </a:t>
            </a:r>
            <a:r>
              <a:rPr lang="en-US" sz="5043" dirty="0" err="1" smtClean="0">
                <a:solidFill>
                  <a:srgbClr val="2B2B2B"/>
                </a:solidFill>
                <a:latin typeface="Comfortaa Light Bold"/>
              </a:rPr>
              <a:t>κι</a:t>
            </a:r>
            <a:r>
              <a:rPr lang="en-US" sz="5043" dirty="0" smtClean="0">
                <a:solidFill>
                  <a:srgbClr val="2B2B2B"/>
                </a:solidFill>
                <a:latin typeface="Comfortaa Light Bold"/>
              </a:rPr>
              <a:t> </a:t>
            </a:r>
            <a:r>
              <a:rPr lang="en-US" sz="5043" dirty="0" err="1">
                <a:solidFill>
                  <a:srgbClr val="2B2B2B"/>
                </a:solidFill>
                <a:latin typeface="Comfortaa Light Bold"/>
              </a:rPr>
              <a:t>εσύ</a:t>
            </a:r>
            <a:r>
              <a:rPr lang="en-US" sz="5043" dirty="0">
                <a:solidFill>
                  <a:srgbClr val="2B2B2B"/>
                </a:solidFill>
                <a:latin typeface="Comfortaa Light Bold"/>
              </a:rPr>
              <a:t> </a:t>
            </a:r>
            <a:r>
              <a:rPr lang="en-US" sz="5043" dirty="0" err="1">
                <a:solidFill>
                  <a:srgbClr val="2B2B2B"/>
                </a:solidFill>
                <a:latin typeface="Comfortaa Light Bold"/>
              </a:rPr>
              <a:t>μαζί</a:t>
            </a:r>
            <a:r>
              <a:rPr lang="en-US" sz="5043" dirty="0">
                <a:solidFill>
                  <a:srgbClr val="2B2B2B"/>
                </a:solidFill>
                <a:latin typeface="Comfortaa Light Bold"/>
              </a:rPr>
              <a:t> </a:t>
            </a:r>
            <a:r>
              <a:rPr lang="en-US" sz="5043" dirty="0" err="1">
                <a:solidFill>
                  <a:srgbClr val="2B2B2B"/>
                </a:solidFill>
                <a:latin typeface="Comfortaa Light Bold"/>
              </a:rPr>
              <a:t>μας</a:t>
            </a:r>
            <a:endParaRPr lang="en-US" sz="5043" dirty="0">
              <a:solidFill>
                <a:srgbClr val="2B2B2B"/>
              </a:solidFill>
              <a:latin typeface="Comfortaa Light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400000">
            <a:off x="16080520" y="7687706"/>
            <a:ext cx="1936299" cy="210467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543831" y="1670518"/>
            <a:ext cx="7702915" cy="3349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6"/>
              </a:lnSpc>
            </a:pPr>
            <a:r>
              <a:rPr lang="en-US" sz="7355">
                <a:solidFill>
                  <a:srgbClr val="2B2B2B"/>
                </a:solidFill>
                <a:latin typeface="Comfortaa Light Bold"/>
              </a:rPr>
              <a:t>Ας κάνουμε τα δικαιώματα </a:t>
            </a:r>
          </a:p>
          <a:p>
            <a:pPr algn="ctr">
              <a:lnSpc>
                <a:spcPts val="8826"/>
              </a:lnSpc>
            </a:pPr>
            <a:r>
              <a:rPr lang="en-US" sz="7355">
                <a:solidFill>
                  <a:srgbClr val="2B2B2B"/>
                </a:solidFill>
                <a:latin typeface="Comfortaa Light Bold"/>
              </a:rPr>
              <a:t>ΠΡΑΞΗ!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579746" y="724471"/>
            <a:ext cx="1631085" cy="8594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5400000">
            <a:off x="16768223" y="8250500"/>
            <a:ext cx="3382762" cy="33827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480010">
            <a:off x="9520867" y="3607345"/>
            <a:ext cx="1183669" cy="111049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06034" y="8740042"/>
            <a:ext cx="3382762" cy="33827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40592" y="8609982"/>
            <a:ext cx="936136" cy="114163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-2440126">
            <a:off x="755192" y="3234766"/>
            <a:ext cx="3192884" cy="81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7"/>
              </a:lnSpc>
            </a:pPr>
            <a:r>
              <a:rPr lang="en-US" sz="5323">
                <a:solidFill>
                  <a:srgbClr val="2B2B2B"/>
                </a:solidFill>
                <a:latin typeface="Comfortaa Light"/>
              </a:rPr>
              <a:t>Δωρεές</a:t>
            </a:r>
          </a:p>
        </p:txBody>
      </p:sp>
      <p:sp>
        <p:nvSpPr>
          <p:cNvPr id="16" name="TextBox 16"/>
          <p:cNvSpPr txBox="1"/>
          <p:nvPr/>
        </p:nvSpPr>
        <p:spPr>
          <a:xfrm rot="-2700000">
            <a:off x="4703455" y="6822501"/>
            <a:ext cx="3482996" cy="1226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3"/>
              </a:lnSpc>
            </a:pPr>
            <a:r>
              <a:rPr lang="en-US" sz="4019">
                <a:solidFill>
                  <a:srgbClr val="2B2B2B"/>
                </a:solidFill>
                <a:latin typeface="Comfortaa Light Bold"/>
              </a:rPr>
              <a:t>Υποστηρίξτε μας</a:t>
            </a:r>
          </a:p>
        </p:txBody>
      </p:sp>
      <p:sp>
        <p:nvSpPr>
          <p:cNvPr id="17" name="TextBox 17"/>
          <p:cNvSpPr txBox="1"/>
          <p:nvPr/>
        </p:nvSpPr>
        <p:spPr>
          <a:xfrm rot="2700000">
            <a:off x="4336078" y="3373833"/>
            <a:ext cx="3987554" cy="686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5"/>
              </a:lnSpc>
            </a:pPr>
            <a:r>
              <a:rPr lang="en-US" sz="4471">
                <a:solidFill>
                  <a:srgbClr val="2B2B2B"/>
                </a:solidFill>
                <a:latin typeface="Comfortaa Light"/>
              </a:rPr>
              <a:t>Εθελοντισμός</a:t>
            </a:r>
          </a:p>
        </p:txBody>
      </p:sp>
      <p:sp>
        <p:nvSpPr>
          <p:cNvPr id="18" name="TextBox 18"/>
          <p:cNvSpPr txBox="1"/>
          <p:nvPr/>
        </p:nvSpPr>
        <p:spPr>
          <a:xfrm rot="2700000">
            <a:off x="365479" y="6845193"/>
            <a:ext cx="3622504" cy="185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4"/>
              </a:lnSpc>
            </a:pPr>
            <a:r>
              <a:rPr lang="en-US" sz="4061">
                <a:solidFill>
                  <a:srgbClr val="2B2B2B"/>
                </a:solidFill>
                <a:latin typeface="Comfortaa Light"/>
              </a:rPr>
              <a:t>Εταιρική Κοινωνική Ευθύνη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48552" y="9554445"/>
            <a:ext cx="408533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 err="1" smtClean="0">
                <a:solidFill>
                  <a:srgbClr val="000000"/>
                </a:solidFill>
                <a:latin typeface="Open Sans"/>
              </a:rPr>
              <a:t>Αλκαμένους</a:t>
            </a:r>
            <a:r>
              <a:rPr lang="en-US" sz="2100" dirty="0" smtClean="0">
                <a:solidFill>
                  <a:srgbClr val="000000"/>
                </a:solidFill>
                <a:latin typeface="Open Sans"/>
              </a:rPr>
              <a:t> 11Β , 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10439, 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Αθήνα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18396" y="9528589"/>
            <a:ext cx="1936299" cy="2104673"/>
          </a:xfrm>
          <a:prstGeom prst="rect">
            <a:avLst/>
          </a:prstGeom>
        </p:spPr>
      </p:pic>
      <p:grpSp>
        <p:nvGrpSpPr>
          <p:cNvPr id="28" name="Group 20"/>
          <p:cNvGrpSpPr/>
          <p:nvPr/>
        </p:nvGrpSpPr>
        <p:grpSpPr>
          <a:xfrm>
            <a:off x="9429752" y="5357814"/>
            <a:ext cx="5143534" cy="3766083"/>
            <a:chOff x="-436529" y="-38100"/>
            <a:chExt cx="3492234" cy="5021445"/>
          </a:xfrm>
        </p:grpSpPr>
        <p:sp>
          <p:nvSpPr>
            <p:cNvPr id="29" name="TextBox 21"/>
            <p:cNvSpPr txBox="1"/>
            <p:nvPr/>
          </p:nvSpPr>
          <p:spPr>
            <a:xfrm>
              <a:off x="-291020" y="723905"/>
              <a:ext cx="1830987" cy="5186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50"/>
                </a:lnSpc>
              </a:pPr>
              <a:r>
                <a:rPr lang="en-US" sz="2400" dirty="0" smtClean="0">
                  <a:hlinkClick r:id="rId13"/>
                </a:rPr>
                <a:t>diktio@ddp.gr</a:t>
              </a:r>
              <a:endParaRPr lang="en-US" sz="2400" dirty="0">
                <a:hlinkClick r:id="rId13"/>
              </a:endParaRPr>
            </a:p>
          </p:txBody>
        </p:sp>
        <p:sp>
          <p:nvSpPr>
            <p:cNvPr id="30" name="TextBox 22"/>
            <p:cNvSpPr txBox="1"/>
            <p:nvPr/>
          </p:nvSpPr>
          <p:spPr>
            <a:xfrm>
              <a:off x="-291020" y="2438418"/>
              <a:ext cx="1542085" cy="5186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50"/>
                </a:lnSpc>
              </a:pPr>
              <a:r>
                <a:rPr lang="en-US" sz="2400" dirty="0" smtClean="0">
                  <a:hlinkClick r:id="rId14" invalidUrl="https:///"/>
                </a:rPr>
                <a:t>https://</a:t>
              </a:r>
              <a:r>
                <a:rPr lang="en-US" sz="2400" dirty="0" smtClean="0">
                  <a:hlinkClick r:id="rId13"/>
                </a:rPr>
                <a:t>ddp.gr</a:t>
              </a:r>
              <a:r>
                <a:rPr lang="en-US" sz="2100" dirty="0" smtClean="0">
                  <a:solidFill>
                    <a:srgbClr val="2B2B2B"/>
                  </a:solidFill>
                  <a:latin typeface="Open Sans"/>
                </a:rPr>
                <a:t>/</a:t>
              </a:r>
              <a:endParaRPr lang="en-US" sz="2100" dirty="0">
                <a:solidFill>
                  <a:srgbClr val="2B2B2B"/>
                </a:solidFill>
                <a:latin typeface="Open Sans"/>
              </a:endParaRPr>
            </a:p>
          </p:txBody>
        </p:sp>
        <p:sp>
          <p:nvSpPr>
            <p:cNvPr id="31" name="TextBox 23"/>
            <p:cNvSpPr txBox="1"/>
            <p:nvPr/>
          </p:nvSpPr>
          <p:spPr>
            <a:xfrm>
              <a:off x="921562" y="4438682"/>
              <a:ext cx="1843124" cy="5446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50"/>
                </a:lnSpc>
              </a:pPr>
              <a:r>
                <a:rPr lang="en-US" sz="2100" dirty="0">
                  <a:solidFill>
                    <a:srgbClr val="2B2B2B"/>
                  </a:solidFill>
                  <a:latin typeface="Open Sans"/>
                </a:rPr>
                <a:t>+30 210 884 6590</a:t>
              </a:r>
            </a:p>
          </p:txBody>
        </p:sp>
        <p:sp>
          <p:nvSpPr>
            <p:cNvPr id="32" name="TextBox 24"/>
            <p:cNvSpPr txBox="1"/>
            <p:nvPr/>
          </p:nvSpPr>
          <p:spPr>
            <a:xfrm>
              <a:off x="-436529" y="1676412"/>
              <a:ext cx="1911864" cy="581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 err="1">
                  <a:solidFill>
                    <a:srgbClr val="2B2B2B"/>
                  </a:solidFill>
                  <a:latin typeface="Open Sans Bold"/>
                </a:rPr>
                <a:t>Ιστοσελίδα</a:t>
              </a:r>
              <a:endParaRPr lang="en-US" sz="2399" dirty="0">
                <a:solidFill>
                  <a:srgbClr val="2B2B2B"/>
                </a:solidFill>
                <a:latin typeface="Open Sans Bold"/>
              </a:endParaRPr>
            </a:p>
          </p:txBody>
        </p:sp>
        <p:sp>
          <p:nvSpPr>
            <p:cNvPr id="33" name="TextBox 25"/>
            <p:cNvSpPr txBox="1"/>
            <p:nvPr/>
          </p:nvSpPr>
          <p:spPr>
            <a:xfrm>
              <a:off x="-97007" y="-38100"/>
              <a:ext cx="1370909" cy="581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2B2B2B"/>
                  </a:solidFill>
                  <a:latin typeface="Open Sans Bold"/>
                </a:rPr>
                <a:t>Email</a:t>
              </a:r>
            </a:p>
          </p:txBody>
        </p:sp>
        <p:sp>
          <p:nvSpPr>
            <p:cNvPr id="34" name="TextBox 26"/>
            <p:cNvSpPr txBox="1"/>
            <p:nvPr/>
          </p:nvSpPr>
          <p:spPr>
            <a:xfrm>
              <a:off x="824555" y="3867178"/>
              <a:ext cx="2231150" cy="581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 err="1">
                  <a:solidFill>
                    <a:srgbClr val="2B2B2B"/>
                  </a:solidFill>
                  <a:latin typeface="Open Sans Bold"/>
                </a:rPr>
                <a:t>Τηλέφωνο</a:t>
              </a:r>
              <a:endParaRPr lang="en-US" sz="2399" dirty="0">
                <a:solidFill>
                  <a:srgbClr val="2B2B2B"/>
                </a:solidFill>
                <a:latin typeface="Open Sans Bold"/>
              </a:endParaRPr>
            </a:p>
          </p:txBody>
        </p:sp>
      </p:grpSp>
      <p:sp>
        <p:nvSpPr>
          <p:cNvPr id="35" name="TextBox 21"/>
          <p:cNvSpPr txBox="1"/>
          <p:nvPr/>
        </p:nvSpPr>
        <p:spPr>
          <a:xfrm>
            <a:off x="12287272" y="7215202"/>
            <a:ext cx="5429224" cy="1431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US" sz="2400" dirty="0" smtClean="0">
                <a:hlinkClick r:id="rId15"/>
              </a:rPr>
              <a:t>https://www.instagram.com/ncr_network/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100" dirty="0">
              <a:solidFill>
                <a:srgbClr val="2B2B2B"/>
              </a:solidFill>
              <a:latin typeface="Open Sans"/>
            </a:endParaRPr>
          </a:p>
        </p:txBody>
      </p:sp>
      <p:sp>
        <p:nvSpPr>
          <p:cNvPr id="36" name="TextBox 25"/>
          <p:cNvSpPr txBox="1"/>
          <p:nvPr/>
        </p:nvSpPr>
        <p:spPr>
          <a:xfrm>
            <a:off x="12787338" y="6715136"/>
            <a:ext cx="2019142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 err="1" smtClean="0">
                <a:solidFill>
                  <a:srgbClr val="2B2B2B"/>
                </a:solidFill>
                <a:latin typeface="Open Sans Bold"/>
              </a:rPr>
              <a:t>Instagram</a:t>
            </a:r>
            <a:endParaRPr lang="en-US" sz="2399" dirty="0">
              <a:solidFill>
                <a:srgbClr val="2B2B2B"/>
              </a:solidFill>
              <a:latin typeface="Open Sans Bold"/>
            </a:endParaRPr>
          </a:p>
        </p:txBody>
      </p:sp>
      <p:sp>
        <p:nvSpPr>
          <p:cNvPr id="37" name="TextBox 25"/>
          <p:cNvSpPr txBox="1"/>
          <p:nvPr/>
        </p:nvSpPr>
        <p:spPr>
          <a:xfrm>
            <a:off x="12787338" y="5429252"/>
            <a:ext cx="2019142" cy="406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 err="1" smtClean="0">
                <a:solidFill>
                  <a:srgbClr val="2B2B2B"/>
                </a:solidFill>
                <a:latin typeface="Open Sans Bold"/>
              </a:rPr>
              <a:t>Facebook</a:t>
            </a:r>
            <a:endParaRPr lang="en-US" sz="2399" dirty="0">
              <a:solidFill>
                <a:srgbClr val="2B2B2B"/>
              </a:solidFill>
              <a:latin typeface="Open Sans Bold"/>
            </a:endParaRPr>
          </a:p>
        </p:txBody>
      </p:sp>
      <p:sp>
        <p:nvSpPr>
          <p:cNvPr id="38" name="TextBox 21"/>
          <p:cNvSpPr txBox="1"/>
          <p:nvPr/>
        </p:nvSpPr>
        <p:spPr>
          <a:xfrm>
            <a:off x="12573024" y="5857880"/>
            <a:ext cx="4572032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400" dirty="0" smtClean="0">
                <a:hlinkClick r:id="rId13"/>
              </a:rPr>
              <a:t>https://www.facebook.com/ddp.gr/</a:t>
            </a:r>
            <a:endParaRPr lang="en-US" sz="2400" dirty="0">
              <a:solidFill>
                <a:srgbClr val="2B2B2B"/>
              </a:solidFill>
              <a:latin typeface="Open Sans"/>
            </a:endParaRPr>
          </a:p>
        </p:txBody>
      </p:sp>
      <p:pic>
        <p:nvPicPr>
          <p:cNvPr id="22" name="Ήχος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65700" y="966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69">
        <p:fade/>
      </p:transition>
    </mc:Choice>
    <mc:Fallback xmlns="">
      <p:transition spd="med" advTm="11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</TotalTime>
  <Words>52</Words>
  <Application>Microsoft Office PowerPoint</Application>
  <PresentationFormat>Προσαρμογή</PresentationFormat>
  <Paragraphs>23</Paragraphs>
  <Slides>8</Slides>
  <Notes>0</Notes>
  <HiddenSlides>0</HiddenSlides>
  <MMClips>16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6" baseType="lpstr">
      <vt:lpstr>Open Sans</vt:lpstr>
      <vt:lpstr>Open Sans Light</vt:lpstr>
      <vt:lpstr>Calibri</vt:lpstr>
      <vt:lpstr>Comfortaa Light Bold</vt:lpstr>
      <vt:lpstr>Comfortaa Light</vt:lpstr>
      <vt:lpstr>Open Sans Bold</vt:lpstr>
      <vt:lpstr>Arial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δικτύου</dc:title>
  <dc:creator>penelope giannakopoulou</dc:creator>
  <cp:lastModifiedBy>Panagiotis Stamatakis</cp:lastModifiedBy>
  <cp:revision>40</cp:revision>
  <dcterms:created xsi:type="dcterms:W3CDTF">2006-08-16T00:00:00Z</dcterms:created>
  <dcterms:modified xsi:type="dcterms:W3CDTF">2020-12-07T21:57:41Z</dcterms:modified>
  <dc:identifier>DAEFUJtODWk</dc:identifier>
</cp:coreProperties>
</file>